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86" r:id="rId9"/>
    <p:sldId id="274" r:id="rId10"/>
    <p:sldId id="277" r:id="rId11"/>
    <p:sldId id="276" r:id="rId12"/>
    <p:sldId id="279" r:id="rId13"/>
    <p:sldId id="278" r:id="rId14"/>
    <p:sldId id="261" r:id="rId15"/>
    <p:sldId id="282" r:id="rId16"/>
    <p:sldId id="262" r:id="rId17"/>
    <p:sldId id="263" r:id="rId18"/>
    <p:sldId id="264" r:id="rId19"/>
    <p:sldId id="266" r:id="rId20"/>
    <p:sldId id="280" r:id="rId21"/>
    <p:sldId id="267" r:id="rId22"/>
    <p:sldId id="268" r:id="rId23"/>
    <p:sldId id="270" r:id="rId24"/>
    <p:sldId id="271" r:id="rId25"/>
    <p:sldId id="285" r:id="rId26"/>
    <p:sldId id="283" r:id="rId27"/>
    <p:sldId id="26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5AD23B-D58A-4BC0-A9CF-E763283F3CCF}" v="35" dt="2023-06-28T19:38:42.8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un Bharadwaj" userId="S::vbharadw@uwyo.edu::8ae5af43-bb6e-4c61-a4b3-ad200fb5d4a3" providerId="AD" clId="Web-{1A5AD23B-D58A-4BC0-A9CF-E763283F3CCF}"/>
    <pc:docChg chg="modSld">
      <pc:chgData name="Varun Bharadwaj" userId="S::vbharadw@uwyo.edu::8ae5af43-bb6e-4c61-a4b3-ad200fb5d4a3" providerId="AD" clId="Web-{1A5AD23B-D58A-4BC0-A9CF-E763283F3CCF}" dt="2023-06-28T19:38:39.522" v="28" actId="20577"/>
      <pc:docMkLst>
        <pc:docMk/>
      </pc:docMkLst>
      <pc:sldChg chg="modSp">
        <pc:chgData name="Varun Bharadwaj" userId="S::vbharadw@uwyo.edu::8ae5af43-bb6e-4c61-a4b3-ad200fb5d4a3" providerId="AD" clId="Web-{1A5AD23B-D58A-4BC0-A9CF-E763283F3CCF}" dt="2023-06-28T19:32:43.952" v="0" actId="20577"/>
        <pc:sldMkLst>
          <pc:docMk/>
          <pc:sldMk cId="3805414452" sldId="257"/>
        </pc:sldMkLst>
        <pc:spChg chg="mod">
          <ac:chgData name="Varun Bharadwaj" userId="S::vbharadw@uwyo.edu::8ae5af43-bb6e-4c61-a4b3-ad200fb5d4a3" providerId="AD" clId="Web-{1A5AD23B-D58A-4BC0-A9CF-E763283F3CCF}" dt="2023-06-28T19:32:43.952" v="0" actId="20577"/>
          <ac:spMkLst>
            <pc:docMk/>
            <pc:sldMk cId="3805414452" sldId="257"/>
            <ac:spMk id="3" creationId="{1E8DA928-3599-4882-BA16-AF545FD8E87E}"/>
          </ac:spMkLst>
        </pc:spChg>
      </pc:sldChg>
      <pc:sldChg chg="modSp">
        <pc:chgData name="Varun Bharadwaj" userId="S::vbharadw@uwyo.edu::8ae5af43-bb6e-4c61-a4b3-ad200fb5d4a3" providerId="AD" clId="Web-{1A5AD23B-D58A-4BC0-A9CF-E763283F3CCF}" dt="2023-06-28T19:35:48.909" v="18" actId="20577"/>
        <pc:sldMkLst>
          <pc:docMk/>
          <pc:sldMk cId="1958058630" sldId="258"/>
        </pc:sldMkLst>
        <pc:spChg chg="mod">
          <ac:chgData name="Varun Bharadwaj" userId="S::vbharadw@uwyo.edu::8ae5af43-bb6e-4c61-a4b3-ad200fb5d4a3" providerId="AD" clId="Web-{1A5AD23B-D58A-4BC0-A9CF-E763283F3CCF}" dt="2023-06-28T19:35:48.909" v="18" actId="20577"/>
          <ac:spMkLst>
            <pc:docMk/>
            <pc:sldMk cId="1958058630" sldId="258"/>
            <ac:spMk id="3" creationId="{D2FAE82C-D74C-4CFE-A8BA-A7DD1E2ACBE6}"/>
          </ac:spMkLst>
        </pc:spChg>
      </pc:sldChg>
      <pc:sldChg chg="modSp">
        <pc:chgData name="Varun Bharadwaj" userId="S::vbharadw@uwyo.edu::8ae5af43-bb6e-4c61-a4b3-ad200fb5d4a3" providerId="AD" clId="Web-{1A5AD23B-D58A-4BC0-A9CF-E763283F3CCF}" dt="2023-06-28T19:36:08.878" v="19" actId="20577"/>
        <pc:sldMkLst>
          <pc:docMk/>
          <pc:sldMk cId="4070379507" sldId="259"/>
        </pc:sldMkLst>
        <pc:spChg chg="mod">
          <ac:chgData name="Varun Bharadwaj" userId="S::vbharadw@uwyo.edu::8ae5af43-bb6e-4c61-a4b3-ad200fb5d4a3" providerId="AD" clId="Web-{1A5AD23B-D58A-4BC0-A9CF-E763283F3CCF}" dt="2023-06-28T19:36:08.878" v="19" actId="20577"/>
          <ac:spMkLst>
            <pc:docMk/>
            <pc:sldMk cId="4070379507" sldId="259"/>
            <ac:spMk id="3" creationId="{5C3E6768-105E-4917-950C-584D00267FE0}"/>
          </ac:spMkLst>
        </pc:spChg>
      </pc:sldChg>
      <pc:sldChg chg="modSp">
        <pc:chgData name="Varun Bharadwaj" userId="S::vbharadw@uwyo.edu::8ae5af43-bb6e-4c61-a4b3-ad200fb5d4a3" providerId="AD" clId="Web-{1A5AD23B-D58A-4BC0-A9CF-E763283F3CCF}" dt="2023-06-28T19:36:36.175" v="21" actId="20577"/>
        <pc:sldMkLst>
          <pc:docMk/>
          <pc:sldMk cId="2594895408" sldId="261"/>
        </pc:sldMkLst>
        <pc:spChg chg="mod">
          <ac:chgData name="Varun Bharadwaj" userId="S::vbharadw@uwyo.edu::8ae5af43-bb6e-4c61-a4b3-ad200fb5d4a3" providerId="AD" clId="Web-{1A5AD23B-D58A-4BC0-A9CF-E763283F3CCF}" dt="2023-06-28T19:36:36.175" v="21" actId="20577"/>
          <ac:spMkLst>
            <pc:docMk/>
            <pc:sldMk cId="2594895408" sldId="261"/>
            <ac:spMk id="3" creationId="{3F0C001A-07DC-49C3-BDDD-2E93E1CF7397}"/>
          </ac:spMkLst>
        </pc:spChg>
      </pc:sldChg>
      <pc:sldChg chg="modSp">
        <pc:chgData name="Varun Bharadwaj" userId="S::vbharadw@uwyo.edu::8ae5af43-bb6e-4c61-a4b3-ad200fb5d4a3" providerId="AD" clId="Web-{1A5AD23B-D58A-4BC0-A9CF-E763283F3CCF}" dt="2023-06-28T19:37:05.785" v="23" actId="20577"/>
        <pc:sldMkLst>
          <pc:docMk/>
          <pc:sldMk cId="25016455" sldId="263"/>
        </pc:sldMkLst>
        <pc:spChg chg="mod">
          <ac:chgData name="Varun Bharadwaj" userId="S::vbharadw@uwyo.edu::8ae5af43-bb6e-4c61-a4b3-ad200fb5d4a3" providerId="AD" clId="Web-{1A5AD23B-D58A-4BC0-A9CF-E763283F3CCF}" dt="2023-06-28T19:37:05.785" v="23" actId="20577"/>
          <ac:spMkLst>
            <pc:docMk/>
            <pc:sldMk cId="25016455" sldId="263"/>
            <ac:spMk id="3" creationId="{87B32FF9-6C3F-4B9D-AD8F-0D30621E9414}"/>
          </ac:spMkLst>
        </pc:spChg>
      </pc:sldChg>
      <pc:sldChg chg="modSp">
        <pc:chgData name="Varun Bharadwaj" userId="S::vbharadw@uwyo.edu::8ae5af43-bb6e-4c61-a4b3-ad200fb5d4a3" providerId="AD" clId="Web-{1A5AD23B-D58A-4BC0-A9CF-E763283F3CCF}" dt="2023-06-28T19:37:30.286" v="26" actId="20577"/>
        <pc:sldMkLst>
          <pc:docMk/>
          <pc:sldMk cId="2143418760" sldId="264"/>
        </pc:sldMkLst>
        <pc:spChg chg="mod">
          <ac:chgData name="Varun Bharadwaj" userId="S::vbharadw@uwyo.edu::8ae5af43-bb6e-4c61-a4b3-ad200fb5d4a3" providerId="AD" clId="Web-{1A5AD23B-D58A-4BC0-A9CF-E763283F3CCF}" dt="2023-06-28T19:37:30.286" v="26" actId="20577"/>
          <ac:spMkLst>
            <pc:docMk/>
            <pc:sldMk cId="2143418760" sldId="264"/>
            <ac:spMk id="3" creationId="{D70B691E-77FA-4786-99CF-F727BD3D0AA4}"/>
          </ac:spMkLst>
        </pc:spChg>
      </pc:sldChg>
      <pc:sldChg chg="modSp">
        <pc:chgData name="Varun Bharadwaj" userId="S::vbharadw@uwyo.edu::8ae5af43-bb6e-4c61-a4b3-ad200fb5d4a3" providerId="AD" clId="Web-{1A5AD23B-D58A-4BC0-A9CF-E763283F3CCF}" dt="2023-06-28T19:38:39.522" v="28" actId="20577"/>
        <pc:sldMkLst>
          <pc:docMk/>
          <pc:sldMk cId="1483690337" sldId="283"/>
        </pc:sldMkLst>
        <pc:spChg chg="mod">
          <ac:chgData name="Varun Bharadwaj" userId="S::vbharadw@uwyo.edu::8ae5af43-bb6e-4c61-a4b3-ad200fb5d4a3" providerId="AD" clId="Web-{1A5AD23B-D58A-4BC0-A9CF-E763283F3CCF}" dt="2023-06-28T19:38:39.522" v="28" actId="20577"/>
          <ac:spMkLst>
            <pc:docMk/>
            <pc:sldMk cId="1483690337" sldId="283"/>
            <ac:spMk id="3" creationId="{F075489F-72B0-4FC8-ACD0-3E2BF284BC95}"/>
          </ac:spMkLst>
        </pc:spChg>
      </pc:sldChg>
      <pc:sldChg chg="modSp">
        <pc:chgData name="Varun Bharadwaj" userId="S::vbharadw@uwyo.edu::8ae5af43-bb6e-4c61-a4b3-ad200fb5d4a3" providerId="AD" clId="Web-{1A5AD23B-D58A-4BC0-A9CF-E763283F3CCF}" dt="2023-06-28T19:38:22.740" v="27" actId="20577"/>
        <pc:sldMkLst>
          <pc:docMk/>
          <pc:sldMk cId="1484730182" sldId="285"/>
        </pc:sldMkLst>
        <pc:spChg chg="mod">
          <ac:chgData name="Varun Bharadwaj" userId="S::vbharadw@uwyo.edu::8ae5af43-bb6e-4c61-a4b3-ad200fb5d4a3" providerId="AD" clId="Web-{1A5AD23B-D58A-4BC0-A9CF-E763283F3CCF}" dt="2023-06-28T19:38:22.740" v="27" actId="20577"/>
          <ac:spMkLst>
            <pc:docMk/>
            <pc:sldMk cId="1484730182" sldId="285"/>
            <ac:spMk id="3" creationId="{F075489F-72B0-4FC8-ACD0-3E2BF284BC95}"/>
          </ac:spMkLst>
        </pc:spChg>
      </pc:sldChg>
    </pc:docChg>
  </pc:docChgLst>
</pc:chgInfo>
</file>

<file path=ppt/media/image1.jpeg>
</file>

<file path=ppt/media/image10.jpg>
</file>

<file path=ppt/media/image11.jpg>
</file>

<file path=ppt/media/image12.jp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62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01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69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93242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9351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60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902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89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4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91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22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81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43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66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61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447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48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98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A54F1-6616-4E12-AF67-6E729330DF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Rock Paper Scissors</a:t>
            </a:r>
          </a:p>
        </p:txBody>
      </p:sp>
    </p:spTree>
    <p:extLst>
      <p:ext uri="{BB962C8B-B14F-4D97-AF65-F5344CB8AC3E}">
        <p14:creationId xmlns:p14="http://schemas.microsoft.com/office/powerpoint/2010/main" val="4206231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CAA0D-ECFF-45C1-BCF3-443D909C8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Paper Scissors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E65C6-8CB6-42EA-B1B0-3B5550128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the label to “Scissors” and take 10 photos </a:t>
            </a:r>
          </a:p>
          <a:p>
            <a:r>
              <a:rPr lang="en-US" dirty="0"/>
              <a:t>When finished, click “Done”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112781" y="3200400"/>
            <a:ext cx="4927600" cy="2743200"/>
            <a:chOff x="3112781" y="3200400"/>
            <a:chExt cx="4927600" cy="27432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2781" y="3200400"/>
              <a:ext cx="4927600" cy="2743200"/>
            </a:xfrm>
            <a:prstGeom prst="rect">
              <a:avLst/>
            </a:prstGeom>
          </p:spPr>
        </p:pic>
        <p:sp>
          <p:nvSpPr>
            <p:cNvPr id="13" name="Right Arrow 12"/>
            <p:cNvSpPr/>
            <p:nvPr/>
          </p:nvSpPr>
          <p:spPr>
            <a:xfrm rot="5400000">
              <a:off x="4506841" y="5050173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ight Arrow 13"/>
            <p:cNvSpPr/>
            <p:nvPr/>
          </p:nvSpPr>
          <p:spPr>
            <a:xfrm>
              <a:off x="7016547" y="3328539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648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1899-4AD3-4024-A5B1-05EABBA2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Paper Scissors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C001A-07DC-49C3-BDDD-2E93E1CF7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on the “Train” tab on the left-hand side</a:t>
            </a:r>
          </a:p>
          <a:p>
            <a:endParaRPr lang="en-US" dirty="0"/>
          </a:p>
          <a:p>
            <a:r>
              <a:rPr lang="en-US" dirty="0"/>
              <a:t>If the model is having some issues labeling some of the images, click on the incorrect label and select the correct label</a:t>
            </a:r>
          </a:p>
        </p:txBody>
      </p:sp>
    </p:spTree>
    <p:extLst>
      <p:ext uri="{BB962C8B-B14F-4D97-AF65-F5344CB8AC3E}">
        <p14:creationId xmlns:p14="http://schemas.microsoft.com/office/powerpoint/2010/main" val="2594895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31899-4AD3-4024-A5B1-05EABBA2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Paper Scissors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C001A-07DC-49C3-BDDD-2E93E1CF7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82883"/>
            <a:ext cx="8946541" cy="769795"/>
          </a:xfrm>
        </p:spPr>
        <p:txBody>
          <a:bodyPr/>
          <a:lstStyle/>
          <a:p>
            <a:r>
              <a:rPr lang="en-US" dirty="0"/>
              <a:t>Once training is complete, click on the “Use” tab and test your model using the camera. Record the results on the provided sheet</a:t>
            </a: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553856" y="2037685"/>
            <a:ext cx="8408399" cy="4739182"/>
            <a:chOff x="2638234" y="2900970"/>
            <a:chExt cx="5398326" cy="304263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8960" y="3200400"/>
              <a:ext cx="4927600" cy="2743200"/>
            </a:xfrm>
            <a:prstGeom prst="rect">
              <a:avLst/>
            </a:prstGeom>
          </p:spPr>
        </p:pic>
        <p:sp>
          <p:nvSpPr>
            <p:cNvPr id="6" name="Right Arrow 5"/>
            <p:cNvSpPr/>
            <p:nvPr/>
          </p:nvSpPr>
          <p:spPr>
            <a:xfrm>
              <a:off x="2638234" y="4061129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Arrow 6"/>
            <p:cNvSpPr/>
            <p:nvPr/>
          </p:nvSpPr>
          <p:spPr>
            <a:xfrm rot="5400000">
              <a:off x="5853559" y="2978569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76032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CE28D-BF06-4101-AFE7-3065AAC3A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Paper Scissors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A12D9-C5D8-475D-9C5E-8FB5868E0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well did your model / AI perform?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do you think it could be improved?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Which labels, rock, paper, or scissors, did your model guess wrong more often?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551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8A4C4-F190-40E2-88C2-9F88CE992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Paper Scissors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32FF9-6C3F-4B9D-AD8F-0D30621E9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Loading a trained model using Lobe onto the Raspberry Pis</a:t>
            </a:r>
          </a:p>
          <a:p>
            <a:r>
              <a:rPr lang="en-US" sz="2400" dirty="0"/>
              <a:t>For this model, we used almost 3000 images of different hands doing Rock, Paper, and Scissors </a:t>
            </a:r>
          </a:p>
          <a:p>
            <a:pPr lvl="1"/>
            <a:r>
              <a:rPr lang="en-US" sz="2400" dirty="0"/>
              <a:t>This took a very long time to train</a:t>
            </a:r>
          </a:p>
          <a:p>
            <a:r>
              <a:rPr lang="en-US" sz="2400" dirty="0"/>
              <a:t>The model was trained in Lobe AI and exported to a TensorFlow Lite file, and loaded onto the Raspberry Pi </a:t>
            </a:r>
          </a:p>
          <a:p>
            <a:r>
              <a:rPr lang="en-US" sz="2400" dirty="0"/>
              <a:t>TensorFlow is a free and open-source software for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5016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8CF58-577D-4874-A66F-05DE6349C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to the 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B691E-77FA-4786-99CF-F727BD3D0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401" y="1302930"/>
            <a:ext cx="8946541" cy="14513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Plug in and power on the Raspberry Pi with the Brain Craft Hat; make sure to also plug in the ethernet cable </a:t>
            </a:r>
          </a:p>
          <a:p>
            <a:r>
              <a:rPr lang="en-US" dirty="0"/>
              <a:t>Launch the Remote Desktop Connection application from your computer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CD690F-CEA7-46B6-97ED-BD19738CB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720" y="2809036"/>
            <a:ext cx="6343102" cy="391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418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1A0E-AD33-45E8-979D-4D1D11ECD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to the 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7CA57-0F54-405E-B7B8-36EEE82F9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696" y="1320032"/>
            <a:ext cx="8946541" cy="809552"/>
          </a:xfrm>
        </p:spPr>
        <p:txBody>
          <a:bodyPr/>
          <a:lstStyle/>
          <a:p>
            <a:r>
              <a:rPr lang="en-US" dirty="0"/>
              <a:t>Type in the name of your Raspberry Pi into the text box where it says ‘Computer’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4" name="Group 13"/>
          <p:cNvGrpSpPr>
            <a:grpSpLocks noChangeAspect="1"/>
          </p:cNvGrpSpPr>
          <p:nvPr/>
        </p:nvGrpSpPr>
        <p:grpSpPr>
          <a:xfrm>
            <a:off x="2580009" y="2371199"/>
            <a:ext cx="5961417" cy="3700190"/>
            <a:chOff x="3414897" y="2950508"/>
            <a:chExt cx="3867150" cy="24003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E2B66C4-0F51-44BC-A0EB-3291284B8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14897" y="2950508"/>
              <a:ext cx="3867150" cy="2400300"/>
            </a:xfrm>
            <a:prstGeom prst="rect">
              <a:avLst/>
            </a:prstGeom>
          </p:spPr>
        </p:pic>
        <p:sp>
          <p:nvSpPr>
            <p:cNvPr id="13" name="Right Arrow 12"/>
            <p:cNvSpPr/>
            <p:nvPr/>
          </p:nvSpPr>
          <p:spPr>
            <a:xfrm rot="5400000">
              <a:off x="4299926" y="3685417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15586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1A0E-AD33-45E8-979D-4D1D11ECD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to the 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7CA57-0F54-405E-B7B8-36EEE82F9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361749"/>
            <a:ext cx="9916367" cy="102722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Click “Connect”</a:t>
            </a:r>
          </a:p>
          <a:p>
            <a:pPr lvl="1"/>
            <a:r>
              <a:rPr lang="en-US" dirty="0"/>
              <a:t>If the connection doesn’t work, try &lt;</a:t>
            </a:r>
            <a:r>
              <a:rPr lang="en-US" dirty="0" err="1"/>
              <a:t>computer_name</a:t>
            </a:r>
            <a:r>
              <a:rPr lang="en-US" dirty="0"/>
              <a:t>&gt;.local </a:t>
            </a:r>
          </a:p>
          <a:p>
            <a:pPr lvl="1"/>
            <a:r>
              <a:rPr lang="en-US" dirty="0"/>
              <a:t>For example, bcpi-001.local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783330" y="2479589"/>
            <a:ext cx="6625339" cy="4282755"/>
            <a:chOff x="3414897" y="2950508"/>
            <a:chExt cx="3867150" cy="24003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E2B66C4-0F51-44BC-A0EB-3291284B8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14897" y="2950508"/>
              <a:ext cx="3867150" cy="2400300"/>
            </a:xfrm>
            <a:prstGeom prst="rect">
              <a:avLst/>
            </a:prstGeom>
          </p:spPr>
        </p:pic>
        <p:sp>
          <p:nvSpPr>
            <p:cNvPr id="11" name="Right Arrow 10"/>
            <p:cNvSpPr/>
            <p:nvPr/>
          </p:nvSpPr>
          <p:spPr>
            <a:xfrm rot="5400000">
              <a:off x="5831790" y="4648959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80971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938AB-EA57-4EC7-AD83-5DD46895E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the 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74684-A604-4D69-B334-5904863A4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373008"/>
            <a:ext cx="10563318" cy="837949"/>
          </a:xfrm>
        </p:spPr>
        <p:txBody>
          <a:bodyPr>
            <a:normAutofit/>
          </a:bodyPr>
          <a:lstStyle/>
          <a:p>
            <a:r>
              <a:rPr lang="en-US" dirty="0"/>
              <a:t>If you get this pop up after clicking Connect, click the box next to “Don’t ask me again for connections to this computer and then click Yes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012579" y="2210956"/>
            <a:ext cx="7642983" cy="4437529"/>
            <a:chOff x="1012579" y="2210956"/>
            <a:chExt cx="7642983" cy="443752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897D413-255A-415B-951A-2A34A518B9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2386" y="2210956"/>
              <a:ext cx="7023176" cy="4437529"/>
            </a:xfrm>
            <a:prstGeom prst="rect">
              <a:avLst/>
            </a:prstGeom>
          </p:spPr>
        </p:pic>
        <p:sp>
          <p:nvSpPr>
            <p:cNvPr id="10" name="Right Arrow 9"/>
            <p:cNvSpPr/>
            <p:nvPr/>
          </p:nvSpPr>
          <p:spPr>
            <a:xfrm>
              <a:off x="1012579" y="5203155"/>
              <a:ext cx="846283" cy="561623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4925330" y="5849671"/>
              <a:ext cx="846283" cy="561623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537311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A0CE0-0830-45ED-A472-BD111042B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the 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30CD8-A6E8-4B2E-9658-E389B7BAF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6335" y="1564481"/>
            <a:ext cx="4121831" cy="1985208"/>
          </a:xfrm>
        </p:spPr>
        <p:txBody>
          <a:bodyPr>
            <a:normAutofit/>
          </a:bodyPr>
          <a:lstStyle/>
          <a:p>
            <a:r>
              <a:rPr lang="en-US" dirty="0"/>
              <a:t>Enter the login information to the pi</a:t>
            </a:r>
          </a:p>
          <a:p>
            <a:pPr lvl="1"/>
            <a:r>
              <a:rPr lang="en-US" dirty="0"/>
              <a:t>Username: </a:t>
            </a:r>
            <a:r>
              <a:rPr lang="en-US" dirty="0" err="1"/>
              <a:t>rpi</a:t>
            </a:r>
            <a:endParaRPr lang="en-US" dirty="0"/>
          </a:p>
          <a:p>
            <a:pPr lvl="1"/>
            <a:r>
              <a:rPr lang="en-US" dirty="0"/>
              <a:t>Password: raspberry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66A2D0-80FE-4CDE-84BF-49386D74B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763" y="1448964"/>
            <a:ext cx="4841392" cy="517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55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Lobe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DA928-3599-4882-BA16-AF545FD8E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 Lobe AI to make your own Machine Learning models and use them for demonstrative or educational purposes or just for fun!</a:t>
            </a:r>
          </a:p>
          <a:p>
            <a:endParaRPr lang="en-US" dirty="0"/>
          </a:p>
          <a:p>
            <a:r>
              <a:rPr lang="en-US" dirty="0"/>
              <a:t>Since the Lobe application allows us to export our model and use it outside the application, we can use it on mobile platforms such as Raspberry 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414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1FA0D-8FBF-48B3-A1F3-384CAF967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Launching the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A8363-81AD-40A3-9185-D50DAE1263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1834" y="1183845"/>
            <a:ext cx="11415121" cy="705342"/>
          </a:xfrm>
        </p:spPr>
        <p:txBody>
          <a:bodyPr/>
          <a:lstStyle/>
          <a:p>
            <a:r>
              <a:rPr lang="en-US" dirty="0"/>
              <a:t>Double click the python file named “lobe-rock-paper-scissors.py” on the left side of the desktop </a:t>
            </a:r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1329427" y="1618660"/>
            <a:ext cx="9024305" cy="5076172"/>
            <a:chOff x="755799" y="1647057"/>
            <a:chExt cx="4876800" cy="27432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799" y="1647057"/>
              <a:ext cx="4876800" cy="2743200"/>
            </a:xfrm>
            <a:prstGeom prst="rect">
              <a:avLst/>
            </a:prstGeom>
          </p:spPr>
        </p:pic>
        <p:sp>
          <p:nvSpPr>
            <p:cNvPr id="7" name="Right Arrow 6"/>
            <p:cNvSpPr/>
            <p:nvPr/>
          </p:nvSpPr>
          <p:spPr>
            <a:xfrm rot="10800000">
              <a:off x="1082912" y="3018657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3298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2E404-6A05-4826-8D5D-E97C3CB95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Launching the Program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47D01-62EB-4D16-8573-0CEB30AA0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260" y="1229390"/>
            <a:ext cx="8946541" cy="934501"/>
          </a:xfrm>
        </p:spPr>
        <p:txBody>
          <a:bodyPr/>
          <a:lstStyle/>
          <a:p>
            <a:r>
              <a:rPr lang="en-US" dirty="0" err="1"/>
              <a:t>Thoney</a:t>
            </a:r>
            <a:r>
              <a:rPr lang="en-US" dirty="0"/>
              <a:t> IDE should launch with the python file</a:t>
            </a:r>
          </a:p>
          <a:p>
            <a:r>
              <a:rPr lang="en-US" dirty="0"/>
              <a:t>Click the Green Run button</a:t>
            </a:r>
          </a:p>
          <a:p>
            <a:endParaRPr lang="en-US" dirty="0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4761651" y="1853248"/>
            <a:ext cx="6852931" cy="4719901"/>
            <a:chOff x="5852117" y="2860197"/>
            <a:chExt cx="5201066" cy="358219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717CD4E-79AB-4A9A-BC4F-BA0412D109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52117" y="2860197"/>
              <a:ext cx="5201066" cy="3582192"/>
            </a:xfrm>
            <a:prstGeom prst="rect">
              <a:avLst/>
            </a:prstGeom>
          </p:spPr>
        </p:pic>
        <p:sp>
          <p:nvSpPr>
            <p:cNvPr id="7" name="Right Arrow 6"/>
            <p:cNvSpPr/>
            <p:nvPr/>
          </p:nvSpPr>
          <p:spPr>
            <a:xfrm>
              <a:off x="6037061" y="3118738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0311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AB9C3-ECA7-487A-B175-EB73AECBC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with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5489F-72B0-4FC8-ACD0-3E2BF284B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175658"/>
            <a:ext cx="10795247" cy="50727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The program will play a game of rock, paper, scissors with you </a:t>
            </a:r>
          </a:p>
          <a:p>
            <a:r>
              <a:rPr lang="en-US" sz="2400" dirty="0"/>
              <a:t>It does this by:</a:t>
            </a:r>
          </a:p>
          <a:p>
            <a:pPr lvl="1"/>
            <a:r>
              <a:rPr lang="en-US" sz="2400" dirty="0"/>
              <a:t>Randomly selecting one of the three options Rock, Paper, or Scissors</a:t>
            </a:r>
          </a:p>
          <a:p>
            <a:pPr lvl="1"/>
            <a:r>
              <a:rPr lang="en-US" sz="2400" dirty="0"/>
              <a:t>Detecting your selected option through the camera</a:t>
            </a:r>
          </a:p>
          <a:p>
            <a:pPr lvl="1"/>
            <a:r>
              <a:rPr lang="en-US" sz="2400" dirty="0"/>
              <a:t>Referencing a dictionary as to which player won that round</a:t>
            </a:r>
          </a:p>
          <a:p>
            <a:r>
              <a:rPr lang="en-US" sz="2400" dirty="0"/>
              <a:t>Each round has a countdown timer of 3 seconds before your chosen option is recorded</a:t>
            </a:r>
          </a:p>
          <a:p>
            <a:r>
              <a:rPr lang="en-US" sz="2400" dirty="0"/>
              <a:t>Use the provided paper to record the same number of rounds as the number of tests you simulated in Lobe</a:t>
            </a:r>
          </a:p>
        </p:txBody>
      </p:sp>
    </p:spTree>
    <p:extLst>
      <p:ext uri="{BB962C8B-B14F-4D97-AF65-F5344CB8AC3E}">
        <p14:creationId xmlns:p14="http://schemas.microsoft.com/office/powerpoint/2010/main" val="1484730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AB9C3-ECA7-487A-B175-EB73AECBC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with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5489F-72B0-4FC8-ACD0-3E2BF284B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240750"/>
            <a:ext cx="8946541" cy="15080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If you look down at the Raspberry Pi, you’ll notice the LCD screen is on and displaying the camera</a:t>
            </a:r>
          </a:p>
          <a:p>
            <a:r>
              <a:rPr lang="en-US" dirty="0"/>
              <a:t>To start a round, press the button labeled “Button” on the right side of the board 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3248998" y="2527322"/>
            <a:ext cx="5452001" cy="4091810"/>
            <a:chOff x="3913500" y="3752063"/>
            <a:chExt cx="3326163" cy="249633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03D6D45-304E-4D25-BD7B-452EFFA54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13500" y="3752063"/>
              <a:ext cx="3326163" cy="2496336"/>
            </a:xfrm>
            <a:prstGeom prst="rect">
              <a:avLst/>
            </a:prstGeom>
          </p:spPr>
        </p:pic>
        <p:sp>
          <p:nvSpPr>
            <p:cNvPr id="6" name="Right Arrow 5"/>
            <p:cNvSpPr/>
            <p:nvPr/>
          </p:nvSpPr>
          <p:spPr>
            <a:xfrm rot="10800000">
              <a:off x="6111706" y="4751595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3690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CAC06-63C3-4BA9-9A14-362D2134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with your Neighbor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984EA-63D7-4C6E-BD0B-317DBDDFC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accurate is the model on the Raspberry Pi?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How does the model on the Raspberry Pi perform compared to the model you trained?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role did the data contribute to the performance? </a:t>
            </a:r>
          </a:p>
        </p:txBody>
      </p:sp>
    </p:spTree>
    <p:extLst>
      <p:ext uri="{BB962C8B-B14F-4D97-AF65-F5344CB8AC3E}">
        <p14:creationId xmlns:p14="http://schemas.microsoft.com/office/powerpoint/2010/main" val="1932877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0B662-0153-4876-92B8-D4F3AC9CD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AE82C-D74C-4CFE-A8BA-A7DD1E2AC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822" y="271702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 Raspberry Pi is a microcomputer that runs a version of Linux called Raspbian </a:t>
            </a:r>
          </a:p>
          <a:p>
            <a:r>
              <a:rPr lang="en-US" dirty="0"/>
              <a:t>There are lots of different use cases for a Raspberry Pi, from controlling LEDs or a digital clock through the GPIO pins to replacing a traditional computer and even running trained Machine Learning models</a:t>
            </a:r>
          </a:p>
          <a:p>
            <a:r>
              <a:rPr lang="en-US" dirty="0"/>
              <a:t>There are many different versions of Raspberry Pi, but for this demo, we will be using a Raspberry Pi 4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8895ED-223A-4AF9-AFFE-DFD7AF59B7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3622" y="164755"/>
            <a:ext cx="3949814" cy="235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58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3C706-87E9-4EB5-86CA-74CD1C067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Craft Hat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E6768-105E-4917-950C-584D00267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28349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An easy way to visualize ML results is to use a Brain Craft Hat</a:t>
            </a:r>
          </a:p>
          <a:p>
            <a:r>
              <a:rPr lang="en-US" dirty="0"/>
              <a:t>The Brain Craft Hat is a printed circuit board that plugs into the raspberry pi’s GPIO pins and provides an easy input/output interface for the pi</a:t>
            </a:r>
          </a:p>
          <a:p>
            <a:r>
              <a:rPr lang="en-US" dirty="0"/>
              <a:t>By using the Brain Craft Hat’s onboard </a:t>
            </a:r>
            <a:r>
              <a:rPr lang="en-US"/>
              <a:t>display,</a:t>
            </a:r>
            <a:r>
              <a:rPr lang="en-US" dirty="0"/>
              <a:t> we can see the results from the ML model without connecting a monitor.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3D6D45-304E-4D25-BD7B-452EFFA54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6864"/>
            <a:ext cx="3326163" cy="249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7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CAA0D-ECFF-45C1-BCF3-443D909C8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Paper Scissors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E65C6-8CB6-42EA-B1B0-3B5550128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69" y="1791816"/>
            <a:ext cx="8946541" cy="481560"/>
          </a:xfrm>
        </p:spPr>
        <p:txBody>
          <a:bodyPr/>
          <a:lstStyle/>
          <a:p>
            <a:r>
              <a:rPr lang="en-US" dirty="0"/>
              <a:t>Open the Lobe AI application and start a new project</a:t>
            </a: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2024191" y="2200097"/>
            <a:ext cx="6648561" cy="4279392"/>
            <a:chOff x="3206547" y="3200400"/>
            <a:chExt cx="4261897" cy="27432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4720" y="3200400"/>
              <a:ext cx="3783724" cy="2743200"/>
            </a:xfrm>
            <a:prstGeom prst="rect">
              <a:avLst/>
            </a:prstGeom>
          </p:spPr>
        </p:pic>
        <p:sp>
          <p:nvSpPr>
            <p:cNvPr id="4" name="Right Arrow 3"/>
            <p:cNvSpPr/>
            <p:nvPr/>
          </p:nvSpPr>
          <p:spPr>
            <a:xfrm>
              <a:off x="3206547" y="5469622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8913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CAA0D-ECFF-45C1-BCF3-443D909C8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Paper Scissors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E65C6-8CB6-42EA-B1B0-3B5550128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291865"/>
            <a:ext cx="8946541" cy="561384"/>
          </a:xfrm>
        </p:spPr>
        <p:txBody>
          <a:bodyPr/>
          <a:lstStyle/>
          <a:p>
            <a:r>
              <a:rPr lang="en-US" dirty="0"/>
              <a:t>Click “Import” in the top right hand corner</a:t>
            </a:r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784178" y="1894106"/>
            <a:ext cx="8771791" cy="4883263"/>
            <a:chOff x="3112781" y="3200400"/>
            <a:chExt cx="4927601" cy="27432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2781" y="3200400"/>
              <a:ext cx="4927601" cy="2743200"/>
            </a:xfrm>
            <a:prstGeom prst="rect">
              <a:avLst/>
            </a:prstGeom>
          </p:spPr>
        </p:pic>
        <p:sp>
          <p:nvSpPr>
            <p:cNvPr id="8" name="Right Arrow 7"/>
            <p:cNvSpPr/>
            <p:nvPr/>
          </p:nvSpPr>
          <p:spPr>
            <a:xfrm rot="16200000">
              <a:off x="7442989" y="3632432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57618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CAA0D-ECFF-45C1-BCF3-443D909C8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Paper Scissors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E65C6-8CB6-42EA-B1B0-3B5550128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131" y="1380650"/>
            <a:ext cx="8946541" cy="764116"/>
          </a:xfrm>
        </p:spPr>
        <p:txBody>
          <a:bodyPr/>
          <a:lstStyle/>
          <a:p>
            <a:r>
              <a:rPr lang="en-US" dirty="0"/>
              <a:t>Click “Camera” to use your web camera as the data source</a:t>
            </a:r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829613" y="1873538"/>
            <a:ext cx="8376921" cy="4663440"/>
            <a:chOff x="3112781" y="3200400"/>
            <a:chExt cx="4927601" cy="27432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2781" y="3200400"/>
              <a:ext cx="4927601" cy="2743200"/>
            </a:xfrm>
            <a:prstGeom prst="rect">
              <a:avLst/>
            </a:prstGeom>
          </p:spPr>
        </p:pic>
        <p:sp>
          <p:nvSpPr>
            <p:cNvPr id="8" name="Right Arrow 7"/>
            <p:cNvSpPr/>
            <p:nvPr/>
          </p:nvSpPr>
          <p:spPr>
            <a:xfrm>
              <a:off x="5966525" y="3972392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853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CAA0D-ECFF-45C1-BCF3-443D909C8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Paper Scissors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E65C6-8CB6-42EA-B1B0-3B5550128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760" y="1357535"/>
            <a:ext cx="8946541" cy="637852"/>
          </a:xfrm>
        </p:spPr>
        <p:txBody>
          <a:bodyPr/>
          <a:lstStyle/>
          <a:p>
            <a:r>
              <a:rPr lang="en-US" dirty="0"/>
              <a:t>Change the label to “Rock” and take 10 photos</a:t>
            </a: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840979" y="1995387"/>
            <a:ext cx="8405252" cy="4679212"/>
            <a:chOff x="3112781" y="3200400"/>
            <a:chExt cx="4927601" cy="27432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2781" y="3200400"/>
              <a:ext cx="4927601" cy="2743200"/>
            </a:xfrm>
            <a:prstGeom prst="rect">
              <a:avLst/>
            </a:prstGeom>
          </p:spPr>
        </p:pic>
        <p:sp>
          <p:nvSpPr>
            <p:cNvPr id="11" name="Right Arrow 10"/>
            <p:cNvSpPr/>
            <p:nvPr/>
          </p:nvSpPr>
          <p:spPr>
            <a:xfrm rot="5400000">
              <a:off x="4439729" y="5050173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53789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CAA0D-ECFF-45C1-BCF3-443D909C8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Paper Scissors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E65C6-8CB6-42EA-B1B0-3B5550128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297544"/>
            <a:ext cx="8946541" cy="724359"/>
          </a:xfrm>
        </p:spPr>
        <p:txBody>
          <a:bodyPr/>
          <a:lstStyle/>
          <a:p>
            <a:r>
              <a:rPr lang="en-US" dirty="0"/>
              <a:t>Change the label to “Paper” and take 10 photos</a:t>
            </a:r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38749" y="1853247"/>
            <a:ext cx="8672188" cy="4827815"/>
            <a:chOff x="3112781" y="3200400"/>
            <a:chExt cx="4927601" cy="27432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2781" y="3200400"/>
              <a:ext cx="4927601" cy="2743200"/>
            </a:xfrm>
            <a:prstGeom prst="rect">
              <a:avLst/>
            </a:prstGeom>
          </p:spPr>
        </p:pic>
        <p:sp>
          <p:nvSpPr>
            <p:cNvPr id="9" name="Right Arrow 8"/>
            <p:cNvSpPr/>
            <p:nvPr/>
          </p:nvSpPr>
          <p:spPr>
            <a:xfrm rot="5400000">
              <a:off x="4473285" y="5050173"/>
              <a:ext cx="461395" cy="306198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682753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7e6e833-9241-4b04-b716-5a4daabdc787">
      <Terms xmlns="http://schemas.microsoft.com/office/infopath/2007/PartnerControls"/>
    </lcf76f155ced4ddcb4097134ff3c332f>
    <TaxCatchAll xmlns="56da908f-da71-483c-b6d3-0ee057f43e6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F66D24444FB145A2F13042720BF9FF" ma:contentTypeVersion="11" ma:contentTypeDescription="Create a new document." ma:contentTypeScope="" ma:versionID="5cf2246bace88d967260c5ea0f1c8e27">
  <xsd:schema xmlns:xsd="http://www.w3.org/2001/XMLSchema" xmlns:xs="http://www.w3.org/2001/XMLSchema" xmlns:p="http://schemas.microsoft.com/office/2006/metadata/properties" xmlns:ns2="77e6e833-9241-4b04-b716-5a4daabdc787" xmlns:ns3="56da908f-da71-483c-b6d3-0ee057f43e65" targetNamespace="http://schemas.microsoft.com/office/2006/metadata/properties" ma:root="true" ma:fieldsID="bbf8d95d0cf023a0f756b97ed109b63e" ns2:_="" ns3:_="">
    <xsd:import namespace="77e6e833-9241-4b04-b716-5a4daabdc787"/>
    <xsd:import namespace="56da908f-da71-483c-b6d3-0ee057f43e65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e6e833-9241-4b04-b716-5a4daabdc787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175ab196-d3f7-444f-9641-cdc6774f7c5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da908f-da71-483c-b6d3-0ee057f43e65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1382538-e9b7-431f-b1ac-b022d04d117d}" ma:internalName="TaxCatchAll" ma:showField="CatchAllData" ma:web="56da908f-da71-483c-b6d3-0ee057f43e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8A88EF-27D4-4726-B7DC-0AEF1C17515F}">
  <ds:schemaRefs>
    <ds:schemaRef ds:uri="http://schemas.microsoft.com/office/2006/metadata/properties"/>
    <ds:schemaRef ds:uri="http://schemas.microsoft.com/office/infopath/2007/PartnerControls"/>
    <ds:schemaRef ds:uri="77e6e833-9241-4b04-b716-5a4daabdc787"/>
    <ds:schemaRef ds:uri="56da908f-da71-483c-b6d3-0ee057f43e65"/>
  </ds:schemaRefs>
</ds:datastoreItem>
</file>

<file path=customXml/itemProps2.xml><?xml version="1.0" encoding="utf-8"?>
<ds:datastoreItem xmlns:ds="http://schemas.openxmlformats.org/officeDocument/2006/customXml" ds:itemID="{D5542B67-8811-4232-9CA2-CBE9004BFCF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8D9136-AAB8-479F-8144-78CF79ECD090}"/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1849</TotalTime>
  <Words>814</Words>
  <Application>Microsoft Office PowerPoint</Application>
  <PresentationFormat>Widescreen</PresentationFormat>
  <Paragraphs>95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Ion</vt:lpstr>
      <vt:lpstr>Rock Paper Scissors</vt:lpstr>
      <vt:lpstr>Lobe AI</vt:lpstr>
      <vt:lpstr>Raspberry Pi</vt:lpstr>
      <vt:lpstr>Brain Craft Hat</vt:lpstr>
      <vt:lpstr>Rock Paper Scissors </vt:lpstr>
      <vt:lpstr>Rock Paper Scissors </vt:lpstr>
      <vt:lpstr>Rock Paper Scissors </vt:lpstr>
      <vt:lpstr>Rock Paper Scissors </vt:lpstr>
      <vt:lpstr>Rock Paper Scissors </vt:lpstr>
      <vt:lpstr>Rock Paper Scissors </vt:lpstr>
      <vt:lpstr>Rock Paper Scissors</vt:lpstr>
      <vt:lpstr>Rock Paper Scissors</vt:lpstr>
      <vt:lpstr>Rock Paper Scissors</vt:lpstr>
      <vt:lpstr>Rock Paper Scissors </vt:lpstr>
      <vt:lpstr>Connect to the Raspberry Pi</vt:lpstr>
      <vt:lpstr>Connect to the Raspberry Pi</vt:lpstr>
      <vt:lpstr>Connect to the Raspberry Pi</vt:lpstr>
      <vt:lpstr>Connecting to the Raspberry Pi</vt:lpstr>
      <vt:lpstr>Connecting to the Raspberry Pi</vt:lpstr>
      <vt:lpstr>Launching the Program</vt:lpstr>
      <vt:lpstr>Launching the Program </vt:lpstr>
      <vt:lpstr>Playing with the model</vt:lpstr>
      <vt:lpstr>Playing with the model</vt:lpstr>
      <vt:lpstr>Discussion with your Neighbor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with Lobe AI</dc:title>
  <dc:creator>Matthew Springsteen</dc:creator>
  <cp:lastModifiedBy>Matthew Springsteen</cp:lastModifiedBy>
  <cp:revision>92</cp:revision>
  <dcterms:created xsi:type="dcterms:W3CDTF">2022-06-14T20:44:27Z</dcterms:created>
  <dcterms:modified xsi:type="dcterms:W3CDTF">2023-06-28T19:38:43Z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0x010100CCF66D24444FB145A2F13042720BF9FF</vt:lpwstr>
  </property>
  <property fmtid="{D5CDD505-2E9C-101B-9397-08002B2CF9AE}" pid="3" name="MediaServiceImageTags">
    <vt:lpwstr/>
  </property>
</Properties>
</file>

<file path=docProps/thumbnail.jpeg>
</file>